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65" r:id="rId3"/>
    <p:sldId id="293" r:id="rId4"/>
    <p:sldId id="294" r:id="rId5"/>
    <p:sldId id="321" r:id="rId6"/>
    <p:sldId id="332" r:id="rId7"/>
    <p:sldId id="322" r:id="rId8"/>
    <p:sldId id="296" r:id="rId9"/>
    <p:sldId id="295" r:id="rId10"/>
    <p:sldId id="297" r:id="rId11"/>
    <p:sldId id="298" r:id="rId12"/>
    <p:sldId id="300" r:id="rId13"/>
    <p:sldId id="301" r:id="rId14"/>
    <p:sldId id="303" r:id="rId15"/>
    <p:sldId id="302" r:id="rId16"/>
    <p:sldId id="304" r:id="rId17"/>
    <p:sldId id="305" r:id="rId18"/>
    <p:sldId id="306" r:id="rId19"/>
    <p:sldId id="299" r:id="rId20"/>
    <p:sldId id="307" r:id="rId21"/>
    <p:sldId id="308" r:id="rId22"/>
    <p:sldId id="310" r:id="rId23"/>
    <p:sldId id="316" r:id="rId24"/>
    <p:sldId id="318" r:id="rId25"/>
    <p:sldId id="319" r:id="rId26"/>
    <p:sldId id="325" r:id="rId27"/>
    <p:sldId id="324" r:id="rId28"/>
    <p:sldId id="314" r:id="rId29"/>
    <p:sldId id="313" r:id="rId30"/>
    <p:sldId id="312" r:id="rId31"/>
    <p:sldId id="311" r:id="rId32"/>
    <p:sldId id="309" r:id="rId33"/>
    <p:sldId id="317" r:id="rId34"/>
    <p:sldId id="326" r:id="rId35"/>
    <p:sldId id="327" r:id="rId36"/>
    <p:sldId id="331" r:id="rId37"/>
    <p:sldId id="329" r:id="rId38"/>
    <p:sldId id="330" r:id="rId39"/>
    <p:sldId id="280" r:id="rId40"/>
    <p:sldId id="328" r:id="rId41"/>
    <p:sldId id="283" r:id="rId42"/>
    <p:sldId id="284" r:id="rId43"/>
    <p:sldId id="333" r:id="rId44"/>
    <p:sldId id="334" r:id="rId45"/>
    <p:sldId id="335" r:id="rId46"/>
    <p:sldId id="336" r:id="rId47"/>
    <p:sldId id="323" r:id="rId48"/>
    <p:sldId id="286" r:id="rId49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89782" autoAdjust="0"/>
  </p:normalViewPr>
  <p:slideViewPr>
    <p:cSldViewPr snapToGrid="0">
      <p:cViewPr varScale="1">
        <p:scale>
          <a:sx n="83" d="100"/>
          <a:sy n="83" d="100"/>
        </p:scale>
        <p:origin x="12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0.30348520773653226"/>
                  <c:y val="2.994557686145360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Futura Md BT" panose="020B0602020204020303" pitchFamily="34" charset="0"/>
                      </a:rPr>
                      <a:t>82,9%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7623604994752354"/>
                  <c:y val="5.4899590041249354E-17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latin typeface="Futura Md BT" panose="020B0602020204020303" pitchFamily="34" charset="0"/>
                      </a:rPr>
                      <a:t>68 %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7649849868178555"/>
                  <c:y val="-2.9945576861453607E-3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latin typeface="Futura Md BT" panose="020B0602020204020303" pitchFamily="34" charset="0"/>
                      </a:rPr>
                      <a:t>69,6%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Futura Md BT" panose="020B0602020204020303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Arkusz1!$A$1:$A$3</c:f>
              <c:strCache>
                <c:ptCount val="3"/>
                <c:pt idx="0">
                  <c:v>Technika w ZSE-E w Radomsku</c:v>
                </c:pt>
                <c:pt idx="1">
                  <c:v>Technika w woj. łódzkim</c:v>
                </c:pt>
                <c:pt idx="2">
                  <c:v>Technika w kraju</c:v>
                </c:pt>
              </c:strCache>
            </c:strRef>
          </c:cat>
          <c:val>
            <c:numRef>
              <c:f>Arkusz1!$B$1:$B$3</c:f>
              <c:numCache>
                <c:formatCode>0%</c:formatCode>
                <c:ptCount val="3"/>
                <c:pt idx="0" formatCode="0.0%">
                  <c:v>0.94799999999999995</c:v>
                </c:pt>
                <c:pt idx="1">
                  <c:v>0.74000000000000066</c:v>
                </c:pt>
                <c:pt idx="2">
                  <c:v>0.74000000000000066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18256"/>
        <c:axId val="61218816"/>
      </c:barChart>
      <c:catAx>
        <c:axId val="61218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  <a:latin typeface="Futura Md BT" panose="020B0602020204020303" pitchFamily="34" charset="0"/>
              </a:defRPr>
            </a:pPr>
            <a:endParaRPr lang="pl-PL"/>
          </a:p>
        </c:txPr>
        <c:crossAx val="61218816"/>
        <c:crosses val="autoZero"/>
        <c:auto val="1"/>
        <c:lblAlgn val="ctr"/>
        <c:lblOffset val="100"/>
        <c:noMultiLvlLbl val="0"/>
      </c:catAx>
      <c:valAx>
        <c:axId val="61218816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one"/>
        <c:crossAx val="61218256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>
        <a:alpha val="68000"/>
      </a:schemeClr>
    </a:solidFill>
  </c:spPr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4B9D8B-DF87-444D-88F1-EC9B7C61C908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028BDC-CCE0-4BF1-86B8-E7A03F3708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60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z="1000" smtClean="0">
                <a:solidFill>
                  <a:schemeClr val="bg1"/>
                </a:solidFill>
              </a:rPr>
              <a:t>Jeśli interesują Cię: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000" smtClean="0">
                <a:solidFill>
                  <a:schemeClr val="bg1"/>
                </a:solidFill>
              </a:rPr>
              <a:t>urządzenia telewizji satelitarnej, kablowej, czy kamerki przemysłowe,  ciekawią Cię sieci komputerowe i urządzenia elektroniczne</a:t>
            </a:r>
          </a:p>
        </p:txBody>
      </p:sp>
      <p:sp>
        <p:nvSpPr>
          <p:cNvPr id="122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CB61E-3646-48BF-B307-774B26B833A6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40375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z="1000" smtClean="0">
                <a:solidFill>
                  <a:schemeClr val="bg1"/>
                </a:solidFill>
              </a:rPr>
              <a:t>Dlaczego ten kierunek?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000" smtClean="0">
                <a:solidFill>
                  <a:schemeClr val="bg1"/>
                </a:solidFill>
              </a:rPr>
              <a:t>Poznasz maszyny i urządzenia elektryczne i nauczysz się je naprawiać. Rozróżnisz przewody i kable stosowane w instalacjach elektrycznych.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000" smtClean="0">
                <a:solidFill>
                  <a:schemeClr val="bg1"/>
                </a:solidFill>
              </a:rPr>
              <a:t>Nauczysz się tworzyć taka instalację</a:t>
            </a:r>
            <a:endParaRPr lang="pl-PL" altLang="pl-PL" sz="1000" smtClean="0"/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FA948E-24A7-4699-A9D5-4B1B85E434AF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5923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FAE8-FC36-4922-97C6-494C7AD159DA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43BB-E0D9-446E-8C02-DF0745A318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93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D56B-D577-46A0-AB46-1985CEEAB715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335E-9341-4DB6-957D-F990817FFF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70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CD91-11BD-49B6-8B21-76254C774D2A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734E-D407-4106-8166-5709EE464B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04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6A56-B229-4BEF-B9C3-691B3D1D7FE9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BBA21-CD47-4133-93A8-7B340FE956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62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BEF6-B1FB-4F68-8720-3A37B708B207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9875-A753-4067-98B0-2C9B974E47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62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96ED-95C3-4B69-AD79-7809ABEAE93B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67E22-A794-4519-8AF0-BCC17F01D4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97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0E0A2-35A0-45A9-B0CD-F404AB87C25A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03B33-E43A-4A8C-8153-AF43534BF3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4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08A8-FEC9-47FF-9435-BD8A2C831DB9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274D-4D94-4585-A70E-8164B9BF4A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90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50A7A-7668-451D-A240-888F0BAD41D0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1B8A-09FB-4254-A834-473DD7258A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22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B87B-CED0-47CD-AC78-8B60B2F5B806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391D-355E-44E2-9A89-1AA3989B08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21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CA2F9-4317-4AD4-AE11-B37A1AD4A62D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0D6B-EC2B-4DD5-AF79-8958B25F29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34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6E540C-54B6-4C8C-9822-54C32CB636C4}" type="datetimeFigureOut">
              <a:rPr lang="pl-PL"/>
              <a:pPr>
                <a:defRPr/>
              </a:pPr>
              <a:t>2019-05-22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F3C8B3-36D6-4926-BADE-8603CC4B5E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SEE\Downloads\elektr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338" y="-26988"/>
            <a:ext cx="11688763" cy="779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83937" y="283151"/>
            <a:ext cx="8294258" cy="2308324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Ze</a:t>
            </a: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spół Szkół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Elektryczno-Elektronicznych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Radomsku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SEE\Downloads\elektro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050" y="-2679700"/>
            <a:ext cx="15876588" cy="1058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1377950" y="5067300"/>
            <a:ext cx="184150" cy="64611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-409435" y="4618896"/>
            <a:ext cx="5813947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Semibold"/>
              </a:rPr>
              <a:t>Przedmioty uwzględnianie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Semibold"/>
              </a:rPr>
              <a:t>podczas rekrutacji: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Semibold"/>
              </a:rPr>
              <a:t>język polski, język angielski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Semibold"/>
              </a:rPr>
              <a:t>matematyka, fizyka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455156" y="300980"/>
            <a:ext cx="6139220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Przedmioty nauczane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na poziomie rozszerzonym: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matematyka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fizyka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agna\Desktop\pracownie\22499143_2018884288330872_430420943983208157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37681" y="439171"/>
            <a:ext cx="29546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Kwalifikacje: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31813" y="1446213"/>
            <a:ext cx="5678487" cy="70802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ELM.02</a:t>
            </a:r>
            <a:r>
              <a:rPr lang="pl-PL" sz="2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. Montaż oraz instalowanie układów                           i urządzeń elektronicznych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531813" y="2343150"/>
            <a:ext cx="5189537" cy="40005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ELM.05. </a:t>
            </a:r>
            <a:r>
              <a:rPr lang="pl-PL" sz="2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Eksploatacja urządzeń elektronicznych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Informatyczny Puchar 2015 zdjecia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-296863"/>
            <a:ext cx="10668001" cy="744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214438" y="5303838"/>
            <a:ext cx="5022850" cy="86201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Uczestnik konkursu Elektronika to jest to!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988" y="-1000125"/>
            <a:ext cx="15817851" cy="1047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50793" y="5700251"/>
            <a:ext cx="4972002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Technik elektryk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ZSEE\Downloads\elektry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438" y="-2289175"/>
            <a:ext cx="17433926" cy="116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-409435" y="4618896"/>
            <a:ext cx="5813947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Przedmioty uwzględnianie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podczas rekrutacji: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język polski, język angielski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matematyka, fizyka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455156" y="300980"/>
            <a:ext cx="6139220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Przedmioty nauczane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na poziomie rozszerzonym: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matematyka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fizyka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3" y="-668338"/>
            <a:ext cx="11344276" cy="75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48098" y="649082"/>
            <a:ext cx="2954655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Kwalifikacje: 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30650" y="3757613"/>
            <a:ext cx="5376863" cy="708025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ELE.02. </a:t>
            </a:r>
            <a:r>
              <a:rPr lang="pl-PL" sz="2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Montaż, uruchamianie i konserwacja instalacji, maszyn i urządzeń elektrycznych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3930650" y="4591050"/>
            <a:ext cx="5376863" cy="708025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ELE.05. </a:t>
            </a:r>
            <a:r>
              <a:rPr lang="pl-PL" sz="2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Eksploatacja maszyn, urządzeń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 instalacji elektrycznych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875" y="-217488"/>
            <a:ext cx="12560300" cy="7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02988" y="4582024"/>
            <a:ext cx="5791137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Technik informatyk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ZSEE\Downloads\informatyk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4789488"/>
            <a:ext cx="9334500" cy="135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004780" y="300980"/>
            <a:ext cx="6139220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Przedmioty nauczane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na poziomie rozszerzonym: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matematyka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informatyka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-95347" y="4618896"/>
            <a:ext cx="5499859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Przedmioty uwzględnianie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podczas rekrutacji: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język polski, język angielski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matematyka, informatyka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638" y="-57150"/>
            <a:ext cx="10455276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05878" y="2905779"/>
            <a:ext cx="2954655" cy="5232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Kwalifikacje: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30263" y="3798888"/>
            <a:ext cx="6351587" cy="64611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INF.02. </a:t>
            </a:r>
            <a:r>
              <a:rPr lang="pl-PL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Administracja i eksploatacja systemów komputerowych,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urządzeń peryferyjnych i lokalnych sieci komputerowych</a:t>
            </a:r>
          </a:p>
        </p:txBody>
      </p:sp>
      <p:sp>
        <p:nvSpPr>
          <p:cNvPr id="6" name="Prostokąt 5"/>
          <p:cNvSpPr/>
          <p:nvPr/>
        </p:nvSpPr>
        <p:spPr>
          <a:xfrm>
            <a:off x="830263" y="4811713"/>
            <a:ext cx="6850062" cy="64611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INF.03. </a:t>
            </a:r>
            <a:r>
              <a:rPr lang="pl-PL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Tworzenie i administrowanie stronami i aplikacjami internetowymi oraz bazami danych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SEE\Downloads\DSC0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45" y="2879678"/>
            <a:ext cx="9370630" cy="702761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570" y="-2366745"/>
            <a:ext cx="10481481" cy="69422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97" y="2920622"/>
            <a:ext cx="7312503" cy="48434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Prostokąt 6"/>
          <p:cNvSpPr/>
          <p:nvPr/>
        </p:nvSpPr>
        <p:spPr>
          <a:xfrm>
            <a:off x="-40608" y="3652205"/>
            <a:ext cx="9153339" cy="86177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11 pracowni komputerowych!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SEE\Downloads\DSC01536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613" y="-1978025"/>
            <a:ext cx="12595226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77795" y="3738621"/>
            <a:ext cx="8681011" cy="317009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Zapraszamy do nauki w zawodach: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Technik elektryk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Technik elektronik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Technik reklamy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Technik informatyk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Inforamtyczny Puchar 2019\foto puchar\DSC_0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476250"/>
            <a:ext cx="11204576" cy="7450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Inforamtyczny Puchar 2019\foto puchar\DSC_04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8" y="246063"/>
            <a:ext cx="2667000" cy="1773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0413" y="2362200"/>
            <a:ext cx="2660650" cy="17732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57238" y="4479925"/>
            <a:ext cx="2667000" cy="17716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557025" y="4789901"/>
            <a:ext cx="5543505" cy="132343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900" b="1" dirty="0">
                <a:solidFill>
                  <a:srgbClr val="FFC000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VI konkurs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900" b="1" dirty="0">
                <a:solidFill>
                  <a:srgbClr val="FFC000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Informatyczny Puchar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463" y="-14288"/>
            <a:ext cx="10331451" cy="71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59524" y="5074270"/>
            <a:ext cx="4970400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Technik reklamy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SEE\Downloads\DSC01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004780" y="801931"/>
            <a:ext cx="6139220" cy="1384995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Przedmiot nauczany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na poziomie rozszerzonym: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język </a:t>
            </a:r>
            <a:r>
              <a:rPr lang="pl-PL" sz="2800" b="1" dirty="0">
                <a:solidFill>
                  <a:schemeClr val="bg1"/>
                </a:solidFill>
                <a:latin typeface="Lato Semibold"/>
                <a:ea typeface="Lato Black" panose="020F0502020204030203" pitchFamily="34" charset="0"/>
                <a:cs typeface="Lato Black" panose="020F0502020204030203" pitchFamily="34" charset="0"/>
              </a:rPr>
              <a:t>angielski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-7978" y="4806805"/>
            <a:ext cx="5603559" cy="181588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Przedmioty uwzględnianie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ato Semibold"/>
              </a:rPr>
              <a:t>podczas rekrutacji: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język polski, język angielski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Lato Semibold"/>
              </a:rPr>
              <a:t>matematyka, geografia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38" y="-11113"/>
            <a:ext cx="10440988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96950" y="4814888"/>
            <a:ext cx="5748338" cy="40005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PGF.07. </a:t>
            </a:r>
            <a:r>
              <a:rPr lang="pl-PL" sz="2000" b="1" dirty="0">
                <a:solidFill>
                  <a:schemeClr val="bg1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Wykonywanie przekazu reklamowego</a:t>
            </a:r>
          </a:p>
        </p:txBody>
      </p:sp>
      <p:sp>
        <p:nvSpPr>
          <p:cNvPr id="4" name="Prostokąt 3"/>
          <p:cNvSpPr/>
          <p:nvPr/>
        </p:nvSpPr>
        <p:spPr>
          <a:xfrm>
            <a:off x="996950" y="5440363"/>
            <a:ext cx="5297488" cy="40005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PGF.08. </a:t>
            </a:r>
            <a:r>
              <a:rPr lang="pl-PL" sz="2000" b="1" dirty="0">
                <a:solidFill>
                  <a:schemeClr val="bg1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Zarządzanie kampanią reklamową</a:t>
            </a:r>
          </a:p>
        </p:txBody>
      </p:sp>
      <p:sp>
        <p:nvSpPr>
          <p:cNvPr id="5" name="Prostokąt 4"/>
          <p:cNvSpPr/>
          <p:nvPr/>
        </p:nvSpPr>
        <p:spPr>
          <a:xfrm>
            <a:off x="996565" y="3854382"/>
            <a:ext cx="2417968" cy="5232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Kwalifikacje: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nalezione obrazy dla zapytania reklamator zs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13" y="0"/>
            <a:ext cx="11114088" cy="72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410019" y="101297"/>
            <a:ext cx="1006878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</a:rPr>
              <a:t>Wojewódzki konkurs Reklamowy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</a:rPr>
              <a:t>Reklamator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Lato Black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ZSEE\Downloads\dni otwart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88"/>
            <a:ext cx="9144000" cy="162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60363" y="7526338"/>
            <a:ext cx="393223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www.facebook.com/zseeradomsko/</a:t>
            </a:r>
          </a:p>
        </p:txBody>
      </p:sp>
      <p:sp>
        <p:nvSpPr>
          <p:cNvPr id="29700" name="AutoShape 4" descr="Znalezione obrazy dla zapytania facebook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493000"/>
            <a:ext cx="511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88916" y="5790032"/>
            <a:ext cx="4685899" cy="92333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Szkolne życie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-15875"/>
            <a:ext cx="10399713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219434" y="142247"/>
            <a:ext cx="87456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Ślubowanie klas pierwszych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63" y="0"/>
            <a:ext cx="12311063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23825"/>
            <a:ext cx="106045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725913" y="715454"/>
            <a:ext cx="29899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Przerwy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63" y="-23813"/>
            <a:ext cx="10398126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519">
            <a:off x="-2773363" y="-2022475"/>
            <a:ext cx="14527213" cy="96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519">
            <a:off x="566737" y="-427037"/>
            <a:ext cx="11320463" cy="751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519">
            <a:off x="-1087437" y="-979488"/>
            <a:ext cx="12090400" cy="80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519">
            <a:off x="-1461294" y="-675481"/>
            <a:ext cx="11320463" cy="751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-5940" y="543804"/>
            <a:ext cx="4325223" cy="769441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Dlaczego warto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056391" y="3678074"/>
            <a:ext cx="5291834" cy="156966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stanąć na głowie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i przyjść do nas?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3489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350" y="-33338"/>
            <a:ext cx="10440988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06363"/>
            <a:ext cx="11218863" cy="74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325" y="-84138"/>
            <a:ext cx="10768013" cy="71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93198" y="4413999"/>
            <a:ext cx="85119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</a:rPr>
              <a:t>Szkolne PROJEKTY </a:t>
            </a:r>
            <a:r>
              <a:rPr lang="pl-PL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</a:rPr>
              <a:t>i wydarzenia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Obraz może zawierać: 4 osoby, uśmiechnięci ludzie, ludzie na scenie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0"/>
            <a:ext cx="102219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ZSEE\Downloads\wos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888" y="0"/>
            <a:ext cx="11964988" cy="7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ZSEE\Downloads\wo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650" y="-122238"/>
            <a:ext cx="10655300" cy="710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est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0075"/>
            <a:ext cx="9117013" cy="12441238"/>
          </a:xfrm>
          <a:prstGeom prst="rect">
            <a:avLst/>
          </a:prstGeom>
          <a:noFill/>
          <a:ln w="63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416287" y="2367449"/>
            <a:ext cx="5274201" cy="156966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Szkoła partnerska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w Niemczech: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Elektronikschule</a:t>
            </a:r>
            <a:r>
              <a:rPr lang="pl-PL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pl-PL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Tettnang</a:t>
            </a:r>
            <a:endParaRPr lang="pl-PL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Lato Black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41988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95275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ZSEE\Downloads\wymi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1938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362200" y="2895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7402513" y="5589588"/>
            <a:ext cx="12795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44036" name="Picture 8" descr="H:\zdjecia\WYMIANA\elektronic schu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3568"/>
          <a:stretch>
            <a:fillRect/>
          </a:stretch>
        </p:blipFill>
        <p:spPr bwMode="auto">
          <a:xfrm>
            <a:off x="-407988" y="-219075"/>
            <a:ext cx="9593263" cy="861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1938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22238"/>
            <a:ext cx="9623426" cy="72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5056" y="775815"/>
            <a:ext cx="6478055" cy="156966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Wysoka zdawalność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egzaminów maturalnych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ZSEE\Downloads\est tetrtnang c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4638" y="-3390900"/>
            <a:ext cx="15240001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1938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ZSEE\Downloads\ecd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-1327150"/>
            <a:ext cx="12277726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442954" y="4540668"/>
            <a:ext cx="4095750" cy="942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6088" y="5510213"/>
            <a:ext cx="7970837" cy="1214437"/>
          </a:xfrm>
          <a:prstGeom prst="rect">
            <a:avLst/>
          </a:prstGeom>
          <a:solidFill>
            <a:schemeClr val="tx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ECDL - Europejski Certyfikat Umiejętności Komputerowych.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63" y="0"/>
            <a:ext cx="9839326" cy="688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1707529">
            <a:off x="3965465" y="586849"/>
            <a:ext cx="1539467" cy="1450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4325" y="5059363"/>
            <a:ext cx="4257675" cy="998537"/>
          </a:xfrm>
          <a:prstGeom prst="rect">
            <a:avLst/>
          </a:prstGeom>
          <a:solidFill>
            <a:schemeClr val="tx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CISCO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ZSEE\Downloads\dni otwar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975" y="-85725"/>
            <a:ext cx="1297622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98800" y="5688013"/>
            <a:ext cx="6045200" cy="830262"/>
          </a:xfrm>
          <a:prstGeom prst="rect">
            <a:avLst/>
          </a:prstGeom>
          <a:solidFill>
            <a:schemeClr val="tx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Dzień Otwarty 2018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ZSEE\Downloads\dni otw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563"/>
            <a:ext cx="4657725" cy="798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C:\Users\ZSEE\Downloads\dni otw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-563563"/>
            <a:ext cx="4657725" cy="798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98800" y="5688013"/>
            <a:ext cx="6045200" cy="830262"/>
          </a:xfrm>
          <a:prstGeom prst="rect">
            <a:avLst/>
          </a:prstGeom>
          <a:solidFill>
            <a:schemeClr val="tx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Dzień Otwarty 2018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ZSEE\Downloads\dni otwarte zaprasza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-620713"/>
            <a:ext cx="11260138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04975" y="4164013"/>
            <a:ext cx="6045200" cy="2800350"/>
          </a:xfrm>
          <a:prstGeom prst="rect">
            <a:avLst/>
          </a:prstGeom>
          <a:solidFill>
            <a:schemeClr val="tx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Dzień Otwarty</a:t>
            </a:r>
          </a:p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24 maja 2019 r.</a:t>
            </a:r>
          </a:p>
          <a:p>
            <a:pPr algn="ctr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Wingdings" pitchFamily="2" charset="2"/>
              <a:buNone/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ZAPRASZAMY!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ZSEE\Downloads\wakacje z elektryki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613" y="0"/>
            <a:ext cx="12214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307638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aśnienie w chmurce 2"/>
          <p:cNvSpPr/>
          <p:nvPr/>
        </p:nvSpPr>
        <p:spPr>
          <a:xfrm>
            <a:off x="914400" y="600501"/>
            <a:ext cx="3016155" cy="2333768"/>
          </a:xfrm>
          <a:prstGeom prst="cloudCallout">
            <a:avLst>
              <a:gd name="adj1" fmla="val 67167"/>
              <a:gd name="adj2" fmla="val -4383"/>
            </a:avLst>
          </a:prstGeom>
          <a:blipFill>
            <a:blip r:embed="rId3"/>
            <a:stretch>
              <a:fillRect l="-15000" r="-1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44477" y="4051278"/>
            <a:ext cx="6686446" cy="175432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Nie zastanawiaj się!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Przyjdź do nas!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ZSEE\Downloads\DSC01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-360363"/>
            <a:ext cx="10106026" cy="757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1048"/>
          <p:cNvSpPr>
            <a:spLocks noChangeArrowheads="1"/>
          </p:cNvSpPr>
          <p:nvPr/>
        </p:nvSpPr>
        <p:spPr bwMode="auto">
          <a:xfrm>
            <a:off x="417513" y="4129088"/>
            <a:ext cx="8059737" cy="2678112"/>
          </a:xfrm>
          <a:prstGeom prst="rect">
            <a:avLst/>
          </a:prstGeom>
          <a:solidFill>
            <a:schemeClr val="tx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Zespół Szkół Elektryczno-Elektronicznych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ul. Narutowicza 12, 97-500 Radomsko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tel.: (044) </a:t>
            </a:r>
            <a:r>
              <a:rPr lang="pl-PL" altLang="pl-PL" sz="2800" i="1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683 26 73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tel.: (044) </a:t>
            </a:r>
            <a:r>
              <a:rPr lang="pl-PL" altLang="pl-PL" sz="2800" i="1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683 51 35</a:t>
            </a:r>
          </a:p>
          <a:p>
            <a:pPr algn="ctr" eaLnBrk="1" hangingPunct="1"/>
            <a:r>
              <a:rPr lang="pl-PL" altLang="pl-PL" sz="2800" b="1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www.zse-e.edu.pl</a:t>
            </a:r>
          </a:p>
          <a:p>
            <a:pPr algn="ctr" eaLnBrk="1" hangingPunct="1"/>
            <a:r>
              <a:rPr lang="pl-PL" altLang="pl-PL" sz="2800" b="1">
                <a:solidFill>
                  <a:schemeClr val="bg1"/>
                </a:solidFill>
                <a:latin typeface="Lato Heavy"/>
                <a:ea typeface="Lato Heavy"/>
                <a:cs typeface="Lato Heavy"/>
              </a:rPr>
              <a:t>elektryk@zse-e.edu.pl</a:t>
            </a:r>
            <a:endParaRPr lang="pl-PL" altLang="pl-PL" sz="2800" b="1" i="1">
              <a:solidFill>
                <a:schemeClr val="bg1"/>
              </a:solidFill>
              <a:latin typeface="Lato Heavy"/>
              <a:ea typeface="Lato Heavy"/>
              <a:cs typeface="Lato Heavy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SEE\Downloads\elektr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63" y="-365125"/>
            <a:ext cx="11380788" cy="75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Wykres 6"/>
          <p:cNvGraphicFramePr/>
          <p:nvPr/>
        </p:nvGraphicFramePr>
        <p:xfrm>
          <a:off x="0" y="1819190"/>
          <a:ext cx="7536710" cy="424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-23813" y="6196013"/>
            <a:ext cx="89233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  <a:latin typeface="Gadugi" panose="020B0502040204020203" pitchFamily="34" charset="0"/>
              </a:rPr>
              <a:t>Źródło: http://www.komisja.pl/pobierz/matura/raporty/2018/sprawozdanie_ogolne_10.pdf</a:t>
            </a:r>
          </a:p>
        </p:txBody>
      </p:sp>
      <p:sp>
        <p:nvSpPr>
          <p:cNvPr id="8" name="Prostokąt 7"/>
          <p:cNvSpPr/>
          <p:nvPr/>
        </p:nvSpPr>
        <p:spPr>
          <a:xfrm>
            <a:off x="-232942" y="0"/>
            <a:ext cx="9603864" cy="143526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200" b="1" dirty="0">
                <a:ln/>
                <a:solidFill>
                  <a:schemeClr val="accent4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Zdawalność egzaminu maturalnego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300" b="1" dirty="0">
                <a:ln/>
                <a:solidFill>
                  <a:schemeClr val="accent4"/>
                </a:solidFill>
                <a:latin typeface="Lato Black"/>
                <a:ea typeface="Lato Heavy" panose="020F0502020204030203" pitchFamily="34" charset="0"/>
                <a:cs typeface="Lato Heavy" panose="020F0502020204030203" pitchFamily="34" charset="0"/>
              </a:rPr>
              <a:t>MAJ 2018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SEE\Downloads\DSC01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38" y="-346075"/>
            <a:ext cx="9621838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00038" y="439738"/>
            <a:ext cx="7410450" cy="1446212"/>
          </a:xfrm>
          <a:prstGeom prst="rect">
            <a:avLst/>
          </a:prstGeom>
          <a:solidFill>
            <a:schemeClr val="tx1">
              <a:alpha val="68000"/>
            </a:schemeClr>
          </a:solidFill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Wysoka zdawalność egzaminów zawodowych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SEE\Downloads\service-428539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4288"/>
            <a:ext cx="1035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246063" y="641350"/>
            <a:ext cx="7410450" cy="1384300"/>
          </a:xfrm>
          <a:prstGeom prst="rect">
            <a:avLst/>
          </a:prstGeom>
          <a:solidFill>
            <a:schemeClr val="tx1">
              <a:alpha val="67842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solidFill>
                  <a:srgbClr val="FFC000"/>
                </a:solidFill>
                <a:latin typeface="Lato Black"/>
                <a:ea typeface="Lato Heavy"/>
                <a:cs typeface="Lato Heavy"/>
              </a:rPr>
              <a:t>Technik informatyk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kwalifikacja: </a:t>
            </a:r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Montaż </a:t>
            </a:r>
          </a:p>
          <a:p>
            <a:pPr algn="ctr" eaLnBrk="1" hangingPunct="1"/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i eksploatacja komputerów… - </a:t>
            </a:r>
            <a:r>
              <a:rPr lang="pl-PL" altLang="pl-PL" sz="2800" b="1">
                <a:solidFill>
                  <a:srgbClr val="FFC000"/>
                </a:solidFill>
                <a:latin typeface="Lato Heavy"/>
                <a:ea typeface="Lato Heavy"/>
                <a:cs typeface="Lato Heavy"/>
              </a:rPr>
              <a:t>95,92 %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1487488" y="2238375"/>
            <a:ext cx="7410450" cy="1384300"/>
          </a:xfrm>
          <a:prstGeom prst="rect">
            <a:avLst/>
          </a:prstGeom>
          <a:solidFill>
            <a:schemeClr val="tx1">
              <a:alpha val="67842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solidFill>
                  <a:srgbClr val="FFC000"/>
                </a:solidFill>
                <a:latin typeface="Lato Black"/>
                <a:ea typeface="Lato Heavy"/>
                <a:cs typeface="Lato Heavy"/>
              </a:rPr>
              <a:t>Technik elektronik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kwalifikacja: </a:t>
            </a:r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Wykonanie instalacji urządzeń elektronicznych</a:t>
            </a:r>
            <a:r>
              <a:rPr lang="pl-PL" altLang="pl-PL" sz="28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- </a:t>
            </a:r>
            <a:r>
              <a:rPr lang="pl-PL" altLang="pl-PL" sz="2800" b="1">
                <a:solidFill>
                  <a:srgbClr val="FFC000"/>
                </a:solidFill>
                <a:latin typeface="Lato Heavy"/>
                <a:ea typeface="Lato Heavy"/>
                <a:cs typeface="Lato Heavy"/>
              </a:rPr>
              <a:t>84,62%</a:t>
            </a: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246063" y="3808413"/>
            <a:ext cx="7410450" cy="1384300"/>
          </a:xfrm>
          <a:prstGeom prst="rect">
            <a:avLst/>
          </a:prstGeom>
          <a:solidFill>
            <a:schemeClr val="tx1">
              <a:alpha val="67842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solidFill>
                  <a:srgbClr val="FFC000"/>
                </a:solidFill>
                <a:latin typeface="Lato Black"/>
                <a:ea typeface="Lato Heavy"/>
                <a:cs typeface="Lato Heavy"/>
              </a:rPr>
              <a:t>Technik organizacji reklamy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kwalifikacja: </a:t>
            </a:r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Organizacja i prowadzenie kampanii reklamowej  - </a:t>
            </a:r>
            <a:r>
              <a:rPr lang="pl-PL" altLang="pl-PL" sz="2800" b="1">
                <a:solidFill>
                  <a:srgbClr val="FFC000"/>
                </a:solidFill>
                <a:latin typeface="Lato Heavy"/>
                <a:ea typeface="Lato Heavy"/>
                <a:cs typeface="Lato Heavy"/>
              </a:rPr>
              <a:t>80%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1487488" y="5411788"/>
            <a:ext cx="7410450" cy="1384300"/>
          </a:xfrm>
          <a:prstGeom prst="rect">
            <a:avLst/>
          </a:prstGeom>
          <a:solidFill>
            <a:schemeClr val="tx1">
              <a:alpha val="67842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solidFill>
                  <a:srgbClr val="FFC000"/>
                </a:solidFill>
                <a:latin typeface="Lato Heavy"/>
                <a:ea typeface="Lato Heavy"/>
                <a:cs typeface="Lato Heavy"/>
              </a:rPr>
              <a:t>Technik elektryk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kwalifikacja: </a:t>
            </a:r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Montaż i konserwacja maszyn </a:t>
            </a:r>
          </a:p>
          <a:p>
            <a:pPr algn="ctr" eaLnBrk="1" hangingPunct="1"/>
            <a:r>
              <a:rPr lang="pl-PL" altLang="pl-PL" sz="2800" i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i urządzeń elektrycznych - </a:t>
            </a:r>
            <a:r>
              <a:rPr lang="pl-PL" altLang="pl-PL" sz="2800" b="1">
                <a:solidFill>
                  <a:srgbClr val="FFC000"/>
                </a:solidFill>
                <a:latin typeface="Lato Heavy"/>
                <a:ea typeface="Lato Heavy"/>
                <a:cs typeface="Lato Heavy"/>
              </a:rPr>
              <a:t>66,67%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ZSEE\Downloads\m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61078" y="3887505"/>
            <a:ext cx="6351419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Czego się nauczysz?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0"/>
            <a:ext cx="10353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782390" y="1327791"/>
            <a:ext cx="5553893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Lato Black"/>
              </a:rPr>
              <a:t>Technik elektronik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13219</TotalTime>
  <Words>428</Words>
  <Application>Microsoft Office PowerPoint</Application>
  <PresentationFormat>Pokaz na ekranie (4:3)</PresentationFormat>
  <Paragraphs>116</Paragraphs>
  <Slides>48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7" baseType="lpstr">
      <vt:lpstr>Calibri</vt:lpstr>
      <vt:lpstr>Arial</vt:lpstr>
      <vt:lpstr>Calibri Light</vt:lpstr>
      <vt:lpstr>Gadugi</vt:lpstr>
      <vt:lpstr>Lato Black</vt:lpstr>
      <vt:lpstr>Lato Heavy</vt:lpstr>
      <vt:lpstr>Lato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Zatońska</dc:creator>
  <cp:lastModifiedBy>E-dziennik</cp:lastModifiedBy>
  <cp:revision>141</cp:revision>
  <dcterms:created xsi:type="dcterms:W3CDTF">2016-03-29T18:59:12Z</dcterms:created>
  <dcterms:modified xsi:type="dcterms:W3CDTF">2019-05-22T11:43:51Z</dcterms:modified>
</cp:coreProperties>
</file>